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988" y="836712"/>
            <a:ext cx="11698437" cy="150222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文讲述了一个关于年兽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的传说故事。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long ago, there was a little demon named “Sui”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New Year’s Eve, “Sui”would go into the houses and touch the children’s heads with a dirty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who were touched would get sick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they got well, they would become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傻的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199662" y="1340768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finger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18742" y="2446766"/>
            <a:ext cx="713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silly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2998693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1.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句意：每年除夕</a:t>
            </a:r>
            <a:r>
              <a:rPr lang="en-US" altLang="zh-CN" sz="2400">
                <a:cs typeface="Times New Roman" panose="02020603050405020304" pitchFamily="18" charset="0"/>
              </a:rPr>
              <a:t>,“</a:t>
            </a:r>
            <a:r>
              <a:rPr lang="zh-CN" altLang="zh-CN" sz="2400">
                <a:cs typeface="Times New Roman" panose="02020603050405020304" pitchFamily="18" charset="0"/>
              </a:rPr>
              <a:t>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会进入房子中并用肮脏的手指触摸孩子的头部。</a:t>
            </a:r>
            <a:r>
              <a:rPr lang="en-US" altLang="zh-CN" sz="2400">
                <a:cs typeface="Times New Roman" panose="02020603050405020304" pitchFamily="18" charset="0"/>
              </a:rPr>
              <a:t>finger</a:t>
            </a:r>
            <a:r>
              <a:rPr lang="zh-CN" altLang="zh-CN" sz="2400">
                <a:cs typeface="Times New Roman" panose="02020603050405020304" pitchFamily="18" charset="0"/>
              </a:rPr>
              <a:t>手指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结合不定冠词</a:t>
            </a:r>
            <a:r>
              <a:rPr lang="en-US" altLang="zh-CN" sz="2400">
                <a:cs typeface="Times New Roman" panose="02020603050405020304" pitchFamily="18" charset="0"/>
              </a:rPr>
              <a:t>a,</a:t>
            </a:r>
            <a:r>
              <a:rPr lang="zh-CN" altLang="zh-CN" sz="2400">
                <a:cs typeface="Times New Roman" panose="02020603050405020304" pitchFamily="18" charset="0"/>
              </a:rPr>
              <a:t>此处用单数。故填</a:t>
            </a:r>
            <a:r>
              <a:rPr lang="en-US" altLang="zh-CN" sz="2400">
                <a:cs typeface="Times New Roman" panose="02020603050405020304" pitchFamily="18" charset="0"/>
              </a:rPr>
              <a:t>finger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2123" y="4032683"/>
            <a:ext cx="11504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2.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句意：被触摸的孩子即使康复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也会变傻。</a:t>
            </a:r>
            <a:r>
              <a:rPr lang="en-US" altLang="zh-CN" sz="2400">
                <a:cs typeface="Times New Roman" panose="02020603050405020304" pitchFamily="18" charset="0"/>
              </a:rPr>
              <a:t>silly</a:t>
            </a:r>
            <a:r>
              <a:rPr lang="zh-CN" altLang="zh-CN" sz="2400">
                <a:cs typeface="Times New Roman" panose="02020603050405020304" pitchFamily="18" charset="0"/>
              </a:rPr>
              <a:t>愚蠢的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形容词。故填</a:t>
            </a:r>
            <a:r>
              <a:rPr lang="en-US" altLang="zh-CN" sz="2400">
                <a:cs typeface="Times New Roman" panose="02020603050405020304" pitchFamily="18" charset="0"/>
              </a:rPr>
              <a:t>silly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97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New Year’s Eve, a couple in a family was very worried about the harm of “Sui”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protect their young child, the couple packed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coins with red paper and placed them beside the child’s pillow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23398" y="1340768"/>
            <a:ext cx="910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eight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2420888"/>
            <a:ext cx="11504580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cs typeface="Times New Roman" panose="02020603050405020304" pitchFamily="18" charset="0"/>
              </a:rPr>
              <a:t>这对夫妇用红纸包了八枚硬币并把它们放在孩子的枕头旁。</a:t>
            </a:r>
            <a:r>
              <a:rPr lang="en-US" altLang="zh-CN" sz="2400">
                <a:cs typeface="Times New Roman" panose="02020603050405020304" pitchFamily="18" charset="0"/>
              </a:rPr>
              <a:t>eight</a:t>
            </a:r>
            <a:r>
              <a:rPr lang="zh-CN" altLang="zh-CN" sz="2400">
                <a:cs typeface="Times New Roman" panose="02020603050405020304" pitchFamily="18" charset="0"/>
              </a:rPr>
              <a:t>八。故填</a:t>
            </a:r>
            <a:r>
              <a:rPr lang="en-US" altLang="zh-CN" sz="2400">
                <a:cs typeface="Times New Roman" panose="02020603050405020304" pitchFamily="18" charset="0"/>
              </a:rPr>
              <a:t>eight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85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night, “Sui” really came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reached out its hand and was about to touch the child’s head, a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light suddenly came out from beside the pillow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“Sui” was scared and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 immediately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couple was awakened and found that the child was safe and sound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guessed that the coins in red paper had scared away “Sui”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06774" y="853964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middle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3429000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4. </a:t>
            </a:r>
            <a:r>
              <a:rPr lang="en-US" altLang="zh-CN" sz="2400" smtClean="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句意：在半夜</a:t>
            </a:r>
            <a:r>
              <a:rPr lang="en-US" altLang="zh-CN" sz="2400">
                <a:cs typeface="Times New Roman" panose="02020603050405020304" pitchFamily="18" charset="0"/>
              </a:rPr>
              <a:t>,“</a:t>
            </a:r>
            <a:r>
              <a:rPr lang="zh-CN" altLang="zh-CN" sz="2400">
                <a:cs typeface="Times New Roman" panose="02020603050405020304" pitchFamily="18" charset="0"/>
              </a:rPr>
              <a:t>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真的再次出现了。</a:t>
            </a:r>
            <a:r>
              <a:rPr lang="en-US" altLang="zh-CN" sz="2400">
                <a:cs typeface="Times New Roman" panose="02020603050405020304" pitchFamily="18" charset="0"/>
              </a:rPr>
              <a:t>in the middle of</a:t>
            </a:r>
            <a:r>
              <a:rPr lang="zh-CN" altLang="zh-CN" sz="2400">
                <a:cs typeface="Times New Roman" panose="02020603050405020304" pitchFamily="18" charset="0"/>
              </a:rPr>
              <a:t>在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cs typeface="Times New Roman" panose="02020603050405020304" pitchFamily="18" charset="0"/>
              </a:rPr>
              <a:t>中间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为固定</a:t>
            </a:r>
            <a:r>
              <a:rPr lang="zh-CN" altLang="zh-CN" sz="2400" smtClean="0">
                <a:cs typeface="Times New Roman" panose="02020603050405020304" pitchFamily="18" charset="0"/>
              </a:rPr>
              <a:t>搭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配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middle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14770" y="1340768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golden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687494" y="1940471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ran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2123" y="4460919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5.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句意：当它伸出手指就快要碰到孩子头的时候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枕头旁突然发出金色的</a:t>
            </a:r>
            <a:r>
              <a:rPr lang="zh-CN" altLang="zh-CN" sz="2400" smtClean="0">
                <a:cs typeface="Times New Roman" panose="02020603050405020304" pitchFamily="18" charset="0"/>
              </a:rPr>
              <a:t>光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芒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r>
              <a:rPr lang="en-US" altLang="zh-CN" sz="2400">
                <a:cs typeface="Times New Roman" panose="02020603050405020304" pitchFamily="18" charset="0"/>
              </a:rPr>
              <a:t>golden</a:t>
            </a:r>
            <a:r>
              <a:rPr lang="zh-CN" altLang="zh-CN" sz="2400">
                <a:cs typeface="Times New Roman" panose="02020603050405020304" pitchFamily="18" charset="0"/>
              </a:rPr>
              <a:t>金色的。故填</a:t>
            </a:r>
            <a:r>
              <a:rPr lang="en-US" altLang="zh-CN" sz="2400">
                <a:cs typeface="Times New Roman" panose="02020603050405020304" pitchFamily="18" charset="0"/>
              </a:rPr>
              <a:t>golden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2123" y="5469031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6.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句意：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被吓到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立刻逃跑。</a:t>
            </a:r>
            <a:r>
              <a:rPr lang="en-US" altLang="zh-CN" sz="2400">
                <a:cs typeface="Times New Roman" panose="02020603050405020304" pitchFamily="18" charset="0"/>
              </a:rPr>
              <a:t>run</a:t>
            </a:r>
            <a:r>
              <a:rPr lang="zh-CN" altLang="zh-CN" sz="2400">
                <a:cs typeface="Times New Roman" panose="02020603050405020304" pitchFamily="18" charset="0"/>
              </a:rPr>
              <a:t>跑。</a:t>
            </a:r>
            <a:r>
              <a:rPr lang="en-US" altLang="zh-CN" sz="2400">
                <a:cs typeface="Times New Roman" panose="02020603050405020304" pitchFamily="18" charset="0"/>
              </a:rPr>
              <a:t>run away</a:t>
            </a:r>
            <a:r>
              <a:rPr lang="zh-CN" altLang="zh-CN" sz="2400">
                <a:cs typeface="Times New Roman" panose="02020603050405020304" pitchFamily="18" charset="0"/>
              </a:rPr>
              <a:t>跑开。根据</a:t>
            </a:r>
            <a:r>
              <a:rPr lang="en-US" altLang="zh-CN" sz="2400">
                <a:cs typeface="Times New Roman" panose="02020603050405020304" pitchFamily="18" charset="0"/>
              </a:rPr>
              <a:t>“was”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时态是一般过去时</a:t>
            </a:r>
            <a:r>
              <a:rPr lang="en-US" altLang="zh-CN" sz="2400">
                <a:cs typeface="Times New Roman" panose="02020603050405020304" pitchFamily="18" charset="0"/>
              </a:rPr>
              <a:t>,run</a:t>
            </a:r>
            <a:r>
              <a:rPr lang="zh-CN" altLang="zh-CN" sz="2400">
                <a:cs typeface="Times New Roman" panose="02020603050405020304" pitchFamily="18" charset="0"/>
              </a:rPr>
              <a:t>的过去式是</a:t>
            </a:r>
            <a:r>
              <a:rPr lang="en-US" altLang="zh-CN" sz="2400">
                <a:cs typeface="Times New Roman" panose="02020603050405020304" pitchFamily="18" charset="0"/>
              </a:rPr>
              <a:t>ran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ran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3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turned out that these coins were changed by a fairy, who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秘密地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scared away“Sui”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matter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 in the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 enough, “Sui” never dared to get close to the children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then called this red paper with money “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always carries the deep love and good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03518" y="802208"/>
            <a:ext cx="1185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secretly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159102" y="1340768"/>
            <a:ext cx="1068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spread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3501008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7.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句意：这些硬币是由仙女变出来的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正是这位仙女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秘密施法赶走了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r>
              <a:rPr lang="en-US" altLang="zh-CN" sz="2400">
                <a:cs typeface="Times New Roman" panose="02020603050405020304" pitchFamily="18" charset="0"/>
              </a:rPr>
              <a:t>secretly</a:t>
            </a:r>
            <a:r>
              <a:rPr lang="zh-CN" altLang="zh-CN" sz="2400">
                <a:cs typeface="Times New Roman" panose="02020603050405020304" pitchFamily="18" charset="0"/>
              </a:rPr>
              <a:t>秘密地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修饰动词</a:t>
            </a:r>
            <a:r>
              <a:rPr lang="en-US" altLang="zh-CN" sz="2400">
                <a:cs typeface="Times New Roman" panose="02020603050405020304" pitchFamily="18" charset="0"/>
              </a:rPr>
              <a:t>scared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secretly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2123" y="4604935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8.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句意：这件事很快在村里传播开来。</a:t>
            </a:r>
            <a:r>
              <a:rPr lang="en-US" altLang="zh-CN" sz="2400">
                <a:cs typeface="Times New Roman" panose="02020603050405020304" pitchFamily="18" charset="0"/>
              </a:rPr>
              <a:t>spead</a:t>
            </a:r>
            <a:r>
              <a:rPr lang="zh-CN" altLang="zh-CN" sz="2400">
                <a:cs typeface="Times New Roman" panose="02020603050405020304" pitchFamily="18" charset="0"/>
              </a:rPr>
              <a:t>传播。时态是一般过去时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故用过去式</a:t>
            </a:r>
            <a:r>
              <a:rPr lang="en-US" altLang="zh-CN" sz="2400">
                <a:cs typeface="Times New Roman" panose="02020603050405020304" pitchFamily="18" charset="0"/>
              </a:rPr>
              <a:t>spread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spread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0910" y="2458596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lucky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630710" y="3049740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wishes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03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turned out that these coins were changed by a fairy, who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秘密地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scared away“Sui”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matter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 in the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 enough, “Sui” never dared to get close to the children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then called this red paper with money “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always carries the deep love and good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03518" y="802208"/>
            <a:ext cx="1185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secretly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159102" y="1340768"/>
            <a:ext cx="1068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spread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3501008"/>
            <a:ext cx="11504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9.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句意：后来人们称这种红纸包的钱为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幸运钱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r>
              <a:rPr lang="en-US" altLang="zh-CN" sz="2400">
                <a:cs typeface="Times New Roman" panose="02020603050405020304" pitchFamily="18" charset="0"/>
              </a:rPr>
              <a:t>lucky</a:t>
            </a:r>
            <a:r>
              <a:rPr lang="zh-CN" altLang="zh-CN" sz="2400">
                <a:cs typeface="Times New Roman" panose="02020603050405020304" pitchFamily="18" charset="0"/>
              </a:rPr>
              <a:t>幸运的。故填</a:t>
            </a:r>
            <a:r>
              <a:rPr lang="en-US" altLang="zh-CN" sz="2400">
                <a:cs typeface="Times New Roman" panose="02020603050405020304" pitchFamily="18" charset="0"/>
              </a:rPr>
              <a:t>lucky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2123" y="4077072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10.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句意：它总是寄托着对孩子的爱与美好祝愿。</a:t>
            </a:r>
            <a:r>
              <a:rPr lang="en-US" altLang="zh-CN" sz="2400">
                <a:cs typeface="Times New Roman" panose="02020603050405020304" pitchFamily="18" charset="0"/>
              </a:rPr>
              <a:t>wish</a:t>
            </a:r>
            <a:r>
              <a:rPr lang="zh-CN" altLang="zh-CN" sz="2400">
                <a:cs typeface="Times New Roman" panose="02020603050405020304" pitchFamily="18" charset="0"/>
              </a:rPr>
              <a:t>祝愿。根据</a:t>
            </a:r>
            <a:r>
              <a:rPr lang="en-US" altLang="zh-CN" sz="2400">
                <a:cs typeface="Times New Roman" panose="02020603050405020304" pitchFamily="18" charset="0"/>
              </a:rPr>
              <a:t>“for children”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此处应用复数形式</a:t>
            </a:r>
            <a:r>
              <a:rPr lang="en-US" altLang="zh-CN" sz="2400">
                <a:cs typeface="Times New Roman" panose="02020603050405020304" pitchFamily="18" charset="0"/>
              </a:rPr>
              <a:t>wishes,</a:t>
            </a:r>
            <a:r>
              <a:rPr lang="zh-CN" altLang="zh-CN" sz="2400">
                <a:cs typeface="Times New Roman" panose="02020603050405020304" pitchFamily="18" charset="0"/>
              </a:rPr>
              <a:t>表示多种祝福。故填</a:t>
            </a:r>
            <a:r>
              <a:rPr lang="en-US" altLang="zh-CN" sz="2400">
                <a:cs typeface="Times New Roman" panose="02020603050405020304" pitchFamily="18" charset="0"/>
              </a:rPr>
              <a:t>wishes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30910" y="2444249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lucky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630710" y="3035393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wishes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79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5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481</Words>
  <Application>Microsoft Office PowerPoint</Application>
  <PresentationFormat>自定义</PresentationFormat>
  <Paragraphs>34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457</cp:revision>
  <dcterms:created xsi:type="dcterms:W3CDTF">2020-11-06T05:24:00Z</dcterms:created>
  <dcterms:modified xsi:type="dcterms:W3CDTF">2025-09-17T19:31:52Z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